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5" r:id="rId1"/>
  </p:sldMasterIdLst>
  <p:sldIdLst>
    <p:sldId id="257" r:id="rId2"/>
    <p:sldId id="259" r:id="rId3"/>
    <p:sldId id="272" r:id="rId4"/>
    <p:sldId id="277" r:id="rId5"/>
    <p:sldId id="276" r:id="rId6"/>
    <p:sldId id="273" r:id="rId7"/>
    <p:sldId id="278" r:id="rId8"/>
    <p:sldId id="275" r:id="rId9"/>
    <p:sldId id="274" r:id="rId10"/>
    <p:sldId id="280" r:id="rId11"/>
    <p:sldId id="281" r:id="rId12"/>
    <p:sldId id="283" r:id="rId13"/>
    <p:sldId id="282" r:id="rId14"/>
    <p:sldId id="284" r:id="rId15"/>
    <p:sldId id="260" r:id="rId16"/>
    <p:sldId id="261" r:id="rId17"/>
    <p:sldId id="271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82" autoAdjust="0"/>
    <p:restoredTop sz="94660"/>
  </p:normalViewPr>
  <p:slideViewPr>
    <p:cSldViewPr snapToGrid="0">
      <p:cViewPr varScale="1">
        <p:scale>
          <a:sx n="74" d="100"/>
          <a:sy n="74" d="100"/>
        </p:scale>
        <p:origin x="64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9 мес. 2021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ЕМЦП</c:v>
                </c:pt>
                <c:pt idx="1">
                  <c:v>соц. контракт</c:v>
                </c:pt>
                <c:pt idx="2">
                  <c:v>консультации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29</c:v>
                </c:pt>
                <c:pt idx="1">
                  <c:v>44</c:v>
                </c:pt>
                <c:pt idx="2">
                  <c:v>1292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9 мес. 2022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2"/>
              <c:layout/>
              <c:tx>
                <c:rich>
                  <a:bodyPr/>
                  <a:lstStyle/>
                  <a:p>
                    <a:fld id="{8609E94B-FA97-456E-872B-23A8075F359D}" type="VALUE">
                      <a:rPr lang="en-US" sz="2000" b="1"/>
                      <a:pPr/>
                      <a:t>[ЗНАЧЕНИЕ]</a:t>
                    </a:fld>
                    <a:endParaRPr lang="ru-RU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ЕМЦП</c:v>
                </c:pt>
                <c:pt idx="1">
                  <c:v>соц. контракт</c:v>
                </c:pt>
                <c:pt idx="2">
                  <c:v>консультации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41</c:v>
                </c:pt>
                <c:pt idx="1">
                  <c:v>112</c:v>
                </c:pt>
                <c:pt idx="2">
                  <c:v>1859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-1570830016"/>
        <c:axId val="-1570831104"/>
      </c:barChart>
      <c:catAx>
        <c:axId val="-15708300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95000"/>
                <a:lumOff val="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000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570831104"/>
        <c:crosses val="autoZero"/>
        <c:auto val="1"/>
        <c:lblAlgn val="ctr"/>
        <c:lblOffset val="100"/>
        <c:noMultiLvlLbl val="0"/>
      </c:catAx>
      <c:valAx>
        <c:axId val="-15708311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570830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3378417485757381E-2"/>
          <c:y val="2.1019404214249963E-2"/>
          <c:w val="0.93520680332359063"/>
          <c:h val="0.8821892041862968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консультации (полустационар)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/>
            <a:sp3d contourW="9525">
              <a:contourClr>
                <a:schemeClr val="accent1">
                  <a:shade val="95000"/>
                </a:scheme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9 месяцев 2021</c:v>
                </c:pt>
                <c:pt idx="1">
                  <c:v>9 месяцев 2022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301</c:v>
                </c:pt>
                <c:pt idx="1">
                  <c:v>362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консультации (на дому)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  <a:ln w="9525" cap="flat" cmpd="sng" algn="ctr">
              <a:solidFill>
                <a:schemeClr val="accent2">
                  <a:shade val="95000"/>
                </a:schemeClr>
              </a:solidFill>
              <a:round/>
            </a:ln>
            <a:effectLst/>
            <a:sp3d contourW="9525">
              <a:contourClr>
                <a:schemeClr val="accent2">
                  <a:shade val="95000"/>
                </a:schemeClr>
              </a:contourClr>
            </a:sp3d>
          </c:spPr>
          <c:invertIfNegative val="0"/>
          <c:cat>
            <c:strRef>
              <c:f>Лист1!$A$2:$A$3</c:f>
              <c:strCache>
                <c:ptCount val="2"/>
                <c:pt idx="0">
                  <c:v>9 месяцев 2021</c:v>
                </c:pt>
                <c:pt idx="1">
                  <c:v>9 месяцев 2022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0</c:v>
                </c:pt>
                <c:pt idx="1">
                  <c:v>180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1570830560"/>
        <c:axId val="-1570824032"/>
        <c:axId val="0"/>
      </c:bar3DChart>
      <c:catAx>
        <c:axId val="-1570830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570824032"/>
        <c:crosses val="autoZero"/>
        <c:auto val="1"/>
        <c:lblAlgn val="ctr"/>
        <c:lblOffset val="100"/>
        <c:noMultiLvlLbl val="0"/>
      </c:catAx>
      <c:valAx>
        <c:axId val="-1570824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5708305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660239141537148"/>
          <c:y val="1.735377500349414E-3"/>
          <c:w val="0.88851531293716135"/>
          <c:h val="4.51393930692579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9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0.36651</cdr:x>
      <cdr:y>0.69294</cdr:y>
    </cdr:from>
    <cdr:to>
      <cdr:x>0.44708</cdr:x>
      <cdr:y>0.76902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3477718" y="3822493"/>
          <a:ext cx="764499" cy="419726"/>
        </a:xfrm>
        <a:prstGeom xmlns:a="http://schemas.openxmlformats.org/drawingml/2006/main" prst="rect">
          <a:avLst/>
        </a:prstGeom>
        <a:solidFill xmlns:a="http://schemas.openxmlformats.org/drawingml/2006/main">
          <a:schemeClr val="bg2"/>
        </a:solidFill>
        <a:ln xmlns:a="http://schemas.openxmlformats.org/drawingml/2006/main">
          <a:noFill/>
        </a:ln>
        <a:effectLst xmlns:a="http://schemas.openxmlformats.org/drawingml/2006/main">
          <a:outerShdw blurRad="107950" dist="12700" dir="5400000" algn="ctr">
            <a:srgbClr val="000000"/>
          </a:outerShdw>
        </a:effectLst>
        <a:scene3d xmlns:a="http://schemas.openxmlformats.org/drawingml/2006/main">
          <a:camera prst="orthographicFront">
            <a:rot lat="0" lon="0" rev="0"/>
          </a:camera>
          <a:lightRig rig="soft" dir="t">
            <a:rot lat="0" lon="0" rev="0"/>
          </a:lightRig>
        </a:scene3d>
        <a:sp3d xmlns:a="http://schemas.openxmlformats.org/drawingml/2006/main" contourW="44450" prstMaterial="matte">
          <a:bevelT w="63500" h="63500" prst="artDeco"/>
          <a:contourClr>
            <a:srgbClr val="FFFFFF"/>
          </a:contourClr>
        </a:sp3d>
      </cdr:spPr>
      <cdr:style>
        <a:lnRef xmlns:a="http://schemas.openxmlformats.org/drawingml/2006/main" idx="2">
          <a:schemeClr val="accent6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2000" b="1" dirty="0" smtClean="0"/>
            <a:t>0</a:t>
          </a:r>
          <a:endParaRPr lang="ru-RU" sz="2000" b="1" dirty="0"/>
        </a:p>
      </cdr:txBody>
    </cdr:sp>
  </cdr:relSizeAnchor>
  <cdr:relSizeAnchor xmlns:cdr="http://schemas.openxmlformats.org/drawingml/2006/chartDrawing">
    <cdr:from>
      <cdr:x>0.23855</cdr:x>
      <cdr:y>0.14946</cdr:y>
    </cdr:from>
    <cdr:to>
      <cdr:x>0.33491</cdr:x>
      <cdr:y>0.22554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2263515" y="824459"/>
          <a:ext cx="914400" cy="419725"/>
        </a:xfrm>
        <a:prstGeom xmlns:a="http://schemas.openxmlformats.org/drawingml/2006/main" prst="rect">
          <a:avLst/>
        </a:prstGeom>
        <a:solidFill xmlns:a="http://schemas.openxmlformats.org/drawingml/2006/main">
          <a:schemeClr val="bg2"/>
        </a:solidFill>
        <a:ln xmlns:a="http://schemas.openxmlformats.org/drawingml/2006/main">
          <a:noFill/>
        </a:ln>
        <a:effectLst xmlns:a="http://schemas.openxmlformats.org/drawingml/2006/main">
          <a:outerShdw blurRad="107950" dist="12700" dir="5400000" algn="ctr">
            <a:srgbClr val="000000"/>
          </a:outerShdw>
        </a:effectLst>
        <a:scene3d xmlns:a="http://schemas.openxmlformats.org/drawingml/2006/main">
          <a:camera prst="orthographicFront">
            <a:rot lat="0" lon="0" rev="0"/>
          </a:camera>
          <a:lightRig rig="soft" dir="t">
            <a:rot lat="0" lon="0" rev="0"/>
          </a:lightRig>
        </a:scene3d>
        <a:sp3d xmlns:a="http://schemas.openxmlformats.org/drawingml/2006/main" contourW="44450" prstMaterial="matte">
          <a:bevelT w="63500" h="63500" prst="artDeco"/>
          <a:contourClr>
            <a:srgbClr val="FFFFFF"/>
          </a:contourClr>
        </a:sp3d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2500" b="1" dirty="0" smtClean="0"/>
            <a:t>301</a:t>
          </a:r>
          <a:endParaRPr lang="ru-RU" sz="2500" b="1" dirty="0"/>
        </a:p>
      </cdr:txBody>
    </cdr:sp>
  </cdr:relSizeAnchor>
  <cdr:relSizeAnchor xmlns:cdr="http://schemas.openxmlformats.org/drawingml/2006/chartDrawing">
    <cdr:from>
      <cdr:x>0.74566</cdr:x>
      <cdr:y>0.36005</cdr:y>
    </cdr:from>
    <cdr:to>
      <cdr:x>0.8357</cdr:x>
      <cdr:y>0.44429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7075358" y="1986196"/>
          <a:ext cx="854439" cy="464695"/>
        </a:xfrm>
        <a:prstGeom xmlns:a="http://schemas.openxmlformats.org/drawingml/2006/main" prst="rect">
          <a:avLst/>
        </a:prstGeom>
        <a:solidFill xmlns:a="http://schemas.openxmlformats.org/drawingml/2006/main">
          <a:schemeClr val="bg2"/>
        </a:solidFill>
        <a:ln xmlns:a="http://schemas.openxmlformats.org/drawingml/2006/main">
          <a:noFill/>
        </a:ln>
        <a:effectLst xmlns:a="http://schemas.openxmlformats.org/drawingml/2006/main">
          <a:outerShdw blurRad="107950" dist="12700" dir="5400000" algn="ctr">
            <a:srgbClr val="000000"/>
          </a:outerShdw>
        </a:effectLst>
        <a:scene3d xmlns:a="http://schemas.openxmlformats.org/drawingml/2006/main">
          <a:camera prst="orthographicFront">
            <a:rot lat="0" lon="0" rev="0"/>
          </a:camera>
          <a:lightRig rig="soft" dir="t">
            <a:rot lat="0" lon="0" rev="0"/>
          </a:lightRig>
        </a:scene3d>
        <a:sp3d xmlns:a="http://schemas.openxmlformats.org/drawingml/2006/main" contourW="44450" prstMaterial="matte">
          <a:bevelT w="63500" h="63500" prst="artDeco"/>
          <a:contourClr>
            <a:srgbClr val="FFFFFF"/>
          </a:contourClr>
        </a:sp3d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2500" b="1" dirty="0" smtClean="0"/>
            <a:t>180</a:t>
          </a:r>
          <a:endParaRPr lang="ru-RU" sz="2500" b="1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41EAAEC9-D2C9-4093-8BB3-969F5D2DD060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DE7CFDC-1EE2-46CB-9FEE-3CA09FF1B5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1201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AAEC9-D2C9-4093-8BB3-969F5D2DD060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7CFDC-1EE2-46CB-9FEE-3CA09FF1B5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115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AAEC9-D2C9-4093-8BB3-969F5D2DD060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7CFDC-1EE2-46CB-9FEE-3CA09FF1B5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3883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AAEC9-D2C9-4093-8BB3-969F5D2DD060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7CFDC-1EE2-46CB-9FEE-3CA09FF1B5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1541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1EAAEC9-D2C9-4093-8BB3-969F5D2DD060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2DE7CFDC-1EE2-46CB-9FEE-3CA09FF1B5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6094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AAEC9-D2C9-4093-8BB3-969F5D2DD060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7CFDC-1EE2-46CB-9FEE-3CA09FF1B5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978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AAEC9-D2C9-4093-8BB3-969F5D2DD060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7CFDC-1EE2-46CB-9FEE-3CA09FF1B5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390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AAEC9-D2C9-4093-8BB3-969F5D2DD060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7CFDC-1EE2-46CB-9FEE-3CA09FF1B5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8364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AAEC9-D2C9-4093-8BB3-969F5D2DD060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7CFDC-1EE2-46CB-9FEE-3CA09FF1B5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3848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AAEC9-D2C9-4093-8BB3-969F5D2DD060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DE7CFDC-1EE2-46CB-9FEE-3CA09FF1B514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736284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41EAAEC9-D2C9-4093-8BB3-969F5D2DD060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DE7CFDC-1EE2-46CB-9FEE-3CA09FF1B51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732565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1EAAEC9-D2C9-4093-8BB3-969F5D2DD060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DE7CFDC-1EE2-46CB-9FEE-3CA09FF1B5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058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25769" y="236808"/>
            <a:ext cx="1012279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Государственное автономное учреждение социального обслуживания Свердловской области «Комплексный центр социального обслуживания населения «Золотая осень» города Нижний Тагил»</a:t>
            </a:r>
            <a:br>
              <a:rPr lang="ru-RU" dirty="0" smtClean="0"/>
            </a:br>
            <a:r>
              <a:rPr lang="ru-RU" dirty="0" smtClean="0"/>
              <a:t>Свердловская область, город Нижний Тагил, ул. Правды, 9 </a:t>
            </a:r>
            <a:r>
              <a:rPr lang="ru-RU" dirty="0" smtClean="0"/>
              <a:t>А</a:t>
            </a:r>
          </a:p>
          <a:p>
            <a:pPr algn="ctr"/>
            <a:endParaRPr lang="ru-RU" dirty="0"/>
          </a:p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927" y="185293"/>
            <a:ext cx="1329048" cy="102421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46976" y="1792192"/>
            <a:ext cx="10625070" cy="3970318"/>
          </a:xfrm>
          <a:prstGeom prst="rect">
            <a:avLst/>
          </a:prstGeom>
          <a:ln>
            <a:noFill/>
          </a:ln>
          <a:scene3d>
            <a:camera prst="perspectiveFront"/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Консультативное отделение</a:t>
            </a:r>
            <a:b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600" b="1" dirty="0" smtClean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</a:t>
            </a:r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Организация и проведение информационно-просветительской работы по повышению правовой культуры </a:t>
            </a:r>
          </a:p>
          <a:p>
            <a:pPr algn="ctr"/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и формированию правовых </a:t>
            </a:r>
          </a:p>
          <a:p>
            <a:pPr algn="ctr"/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знаний граждан</a:t>
            </a:r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»</a:t>
            </a:r>
            <a:endParaRPr lang="ru-RU" sz="36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30508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7431" y="283335"/>
            <a:ext cx="1006101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Основные мероприятия</a:t>
            </a:r>
            <a:endParaRPr lang="ru-RU" sz="4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306" y="1165537"/>
            <a:ext cx="4833872" cy="3625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043191" y="5125793"/>
            <a:ext cx="3940935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Круглый стол по правовым вопросам для родителей с привлечением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</a:rPr>
              <a:t>Госюрбюро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в семейном клубе «Доверие» на базе Центра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437" y="1056068"/>
            <a:ext cx="3269624" cy="43594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6566079" y="5410114"/>
            <a:ext cx="3793145" cy="9735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Размещение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информации для граждан в различных учреждениях района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883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87" y="470079"/>
            <a:ext cx="5297511" cy="3973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719070" y="4687910"/>
            <a:ext cx="4522632" cy="9616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Проведение индивидуальной разъяснительной работы с гражданами в Центре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836" y="360609"/>
            <a:ext cx="3501444" cy="4668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757115" y="5355465"/>
            <a:ext cx="4522632" cy="9616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Организация консультационного пункта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к Всероссийскому Дню правовой помощи детям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на базе Филиала центральной библиотеки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687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29" y="850006"/>
            <a:ext cx="4855123" cy="32313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13763" y="4121240"/>
            <a:ext cx="5230969" cy="15325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Выступления с презентацией по защите прав несовершеннолетних для  работников АО НПК «Уралвагонзавод» 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601" y="1081826"/>
            <a:ext cx="2023593" cy="2698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8079" y="830686"/>
            <a:ext cx="4344473" cy="32583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6615448" y="4157730"/>
            <a:ext cx="5230969" cy="15325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Проведение лекций и бесед для будущих мам в Женской консультации ГБУЗ Со ГБ № 1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945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978794" y="373488"/>
            <a:ext cx="10178087" cy="1724696"/>
          </a:xfrm>
          <a:prstGeom prst="rect">
            <a:avLst/>
          </a:prstGeom>
        </p:spPr>
        <p:txBody>
          <a:bodyPr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b="1" dirty="0" smtClean="0"/>
              <a:t>Информационно-просветительская с использованием интернет-ресурсов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4894" t="4860" r="12536" b="16228"/>
          <a:stretch/>
        </p:blipFill>
        <p:spPr>
          <a:xfrm>
            <a:off x="502278" y="1907958"/>
            <a:ext cx="6980350" cy="4267463"/>
          </a:xfrm>
          <a:prstGeom prst="rect">
            <a:avLst/>
          </a:prstGeom>
        </p:spPr>
      </p:pic>
      <p:sp>
        <p:nvSpPr>
          <p:cNvPr id="4" name="Блок-схема: альтернативный процесс 3"/>
          <p:cNvSpPr/>
          <p:nvPr/>
        </p:nvSpPr>
        <p:spPr>
          <a:xfrm>
            <a:off x="481559" y="5374875"/>
            <a:ext cx="4572000" cy="1244586"/>
          </a:xfrm>
          <a:prstGeom prst="flowChartAlternate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85953" y="5445490"/>
            <a:ext cx="45631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Официальный сайт ГАУСО СО </a:t>
            </a:r>
          </a:p>
          <a:p>
            <a:pPr algn="ctr"/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«КЦСОН «Золотая осень» города Нижний Тагил</a:t>
            </a:r>
            <a:endParaRPr lang="ru-RU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5189" y="6250129"/>
            <a:ext cx="39805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https://zabota065.msp.midural.ru/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32935" t="37482" r="12500" b="1425"/>
          <a:stretch/>
        </p:blipFill>
        <p:spPr>
          <a:xfrm>
            <a:off x="7328452" y="1319461"/>
            <a:ext cx="4240696" cy="26694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12717" t="11769" r="20000" b="22885"/>
          <a:stretch/>
        </p:blipFill>
        <p:spPr>
          <a:xfrm>
            <a:off x="7122553" y="4121427"/>
            <a:ext cx="4671880" cy="25510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81735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56DE~1\AppData\Local\Temp\Rar$DRa0.127\1657738954005.pn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040" y="199615"/>
            <a:ext cx="1477847" cy="1477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375" y="1826751"/>
            <a:ext cx="2379825" cy="35764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Блок-схема: альтернативный процесс 11"/>
          <p:cNvSpPr/>
          <p:nvPr/>
        </p:nvSpPr>
        <p:spPr>
          <a:xfrm>
            <a:off x="3516306" y="312544"/>
            <a:ext cx="4572000" cy="1244586"/>
          </a:xfrm>
          <a:prstGeom prst="flowChartAlternate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78088" y="331304"/>
            <a:ext cx="45456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Группа в социальной сети </a:t>
            </a:r>
          </a:p>
          <a:p>
            <a:pPr algn="ctr"/>
            <a:r>
              <a:rPr lang="ru-RU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«</a:t>
            </a:r>
            <a:r>
              <a:rPr lang="ru-RU" sz="2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ВКонтакте</a:t>
            </a:r>
            <a:r>
              <a:rPr lang="ru-RU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»</a:t>
            </a:r>
          </a:p>
          <a:p>
            <a:pPr algn="ctr"/>
            <a:r>
              <a:rPr lang="ru-RU" sz="2400" b="1" dirty="0"/>
              <a:t>https://vk.com/maksareva11</a:t>
            </a:r>
          </a:p>
          <a:p>
            <a:pPr algn="ctr"/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9083" r="-1498" b="9371"/>
          <a:stretch/>
        </p:blipFill>
        <p:spPr>
          <a:xfrm>
            <a:off x="8356516" y="874643"/>
            <a:ext cx="3212632" cy="559241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5"/>
          <a:srcRect l="24674" t="17956" r="36429" b="13219"/>
          <a:stretch/>
        </p:blipFill>
        <p:spPr>
          <a:xfrm>
            <a:off x="4726557" y="2067340"/>
            <a:ext cx="3410276" cy="3392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61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5770" y="276380"/>
            <a:ext cx="9778842" cy="1280890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>
                <a:solidFill>
                  <a:schemeClr val="accent2">
                    <a:lumMod val="50000"/>
                  </a:schemeClr>
                </a:solidFill>
              </a:rPr>
              <a:t>Помощь в оформлении положенных мер социальной поддержки. </a:t>
            </a:r>
          </a:p>
        </p:txBody>
      </p:sp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val="372705287"/>
              </p:ext>
            </p:extLst>
          </p:nvPr>
        </p:nvGraphicFramePr>
        <p:xfrm>
          <a:off x="1364105" y="1234821"/>
          <a:ext cx="9863527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5247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8742" y="234365"/>
            <a:ext cx="9585870" cy="68003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Психологическая поддержка семьи. </a:t>
            </a: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771964166"/>
              </p:ext>
            </p:extLst>
          </p:nvPr>
        </p:nvGraphicFramePr>
        <p:xfrm>
          <a:off x="1768839" y="1026827"/>
          <a:ext cx="9488774" cy="55163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7751391" y="1333703"/>
            <a:ext cx="839451" cy="344775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500" b="1" dirty="0" smtClean="0"/>
              <a:t>362</a:t>
            </a:r>
            <a:endParaRPr lang="ru-RU" sz="2500" b="1" dirty="0"/>
          </a:p>
        </p:txBody>
      </p:sp>
    </p:spTree>
    <p:extLst>
      <p:ext uri="{BB962C8B-B14F-4D97-AF65-F5344CB8AC3E}">
        <p14:creationId xmlns:p14="http://schemas.microsoft.com/office/powerpoint/2010/main" val="16500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7583" y="2555941"/>
            <a:ext cx="10573554" cy="2827428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 smtClean="0"/>
              <a:t>Спасибо за внимание!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2799679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456090" y="4597758"/>
            <a:ext cx="3245476" cy="1609859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i="1" dirty="0" smtClean="0">
                <a:solidFill>
                  <a:schemeClr val="tx1"/>
                </a:solidFill>
              </a:rPr>
              <a:t>Формы </a:t>
            </a:r>
            <a:endParaRPr lang="ru-RU" sz="2500" b="1" i="1" dirty="0">
              <a:solidFill>
                <a:schemeClr val="tx1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 rot="13835270">
            <a:off x="7969403" y="3582413"/>
            <a:ext cx="274255" cy="1207017"/>
          </a:xfrm>
          <a:prstGeom prst="downArrow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5890412">
            <a:off x="3703485" y="3716127"/>
            <a:ext cx="822545" cy="889967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8540587">
            <a:off x="4913295" y="3318340"/>
            <a:ext cx="811818" cy="87836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7723538" y="4786081"/>
            <a:ext cx="1201016" cy="120101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3228810" y="4734563"/>
            <a:ext cx="1201016" cy="120101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2" name="Овал 11"/>
          <p:cNvSpPr/>
          <p:nvPr/>
        </p:nvSpPr>
        <p:spPr>
          <a:xfrm>
            <a:off x="3245476" y="1506829"/>
            <a:ext cx="3219719" cy="1455312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Правовые игры, тренинги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76518" y="2550018"/>
            <a:ext cx="3193960" cy="1648497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Конкурсы рисунков и плакатов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8706119" y="2678807"/>
            <a:ext cx="2936383" cy="1596980"/>
          </a:xfrm>
          <a:prstGeom prst="ellipse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Экскурсии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321973" y="4559122"/>
            <a:ext cx="2781836" cy="1687132"/>
          </a:xfrm>
          <a:prstGeom prst="ellipse">
            <a:avLst/>
          </a:prstGeom>
          <a:solidFill>
            <a:srgbClr val="FFFFCC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Групповые беседы, лекции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8998226" y="4545496"/>
            <a:ext cx="2937128" cy="1585595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Распространение наглядного материала (буклеты, инфолисты, видео)</a:t>
            </a:r>
            <a:endParaRPr lang="ru-RU" sz="1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017431" y="283335"/>
            <a:ext cx="1006101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Просветительские мероприятия</a:t>
            </a:r>
          </a:p>
          <a:p>
            <a:pPr algn="ctr"/>
            <a:r>
              <a:rPr lang="ru-RU" sz="4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для несовершеннолетних </a:t>
            </a:r>
            <a:endParaRPr lang="ru-RU" sz="4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6591838" y="1530440"/>
            <a:ext cx="2936383" cy="139306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Показ видео</a:t>
            </a:r>
          </a:p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материала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742400">
            <a:off x="6672815" y="3342376"/>
            <a:ext cx="791322" cy="856184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3930740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17431" y="309093"/>
            <a:ext cx="1006101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В</a:t>
            </a:r>
            <a:r>
              <a:rPr lang="ru-RU" sz="4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образовательных учреждениях Дзержинского района</a:t>
            </a:r>
            <a:endParaRPr lang="ru-RU" sz="4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831" y="1918951"/>
            <a:ext cx="6639778" cy="2987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778855" y="5414406"/>
            <a:ext cx="4115117" cy="9735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Правовая игра для старшеклассников «Комендантский час»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1032" r="128" b="37879"/>
          <a:stretch/>
        </p:blipFill>
        <p:spPr>
          <a:xfrm>
            <a:off x="7515090" y="1648497"/>
            <a:ext cx="3676651" cy="33613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6932810" y="5399381"/>
            <a:ext cx="4115117" cy="9735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Беседа на тему</a:t>
            </a:r>
          </a:p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«Закон и ребенок»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998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003" y="476517"/>
            <a:ext cx="3567716" cy="47569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326" y="425000"/>
            <a:ext cx="3622184" cy="48295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2604" y="476519"/>
            <a:ext cx="3803560" cy="2852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844026" y="4435612"/>
            <a:ext cx="4115117" cy="9735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Игра-викторина в средних классах «Знание права»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953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7699" r="478" b="24131"/>
          <a:stretch/>
        </p:blipFill>
        <p:spPr>
          <a:xfrm>
            <a:off x="573379" y="476519"/>
            <a:ext cx="3496346" cy="46750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73487" y="5489533"/>
            <a:ext cx="3793145" cy="9735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Распространение среди несовершеннолетних информационных буклетов 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6639" y="852601"/>
            <a:ext cx="2957046" cy="4524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336" y="528033"/>
            <a:ext cx="3546254" cy="4728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7428963" y="5397235"/>
            <a:ext cx="3793145" cy="9735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Лекция юрисконсульта на тему «Административная и уголовная ответственность несовершеннолетних»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19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3792" y="478545"/>
            <a:ext cx="1061219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На базе клуба для детей и подростков консультативного отделения «Контакт» </a:t>
            </a:r>
            <a:endParaRPr lang="ru-RU" sz="4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026" name="Picture 2" descr="IMG-20210318-WA000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887" y="1828799"/>
            <a:ext cx="2869653" cy="38287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66692" y="5090287"/>
            <a:ext cx="3793145" cy="9735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Ролевая игра</a:t>
            </a:r>
          </a:p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«По страницам сказок»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2" y="1931832"/>
            <a:ext cx="2839792" cy="3786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7508384" y="5769735"/>
            <a:ext cx="4396305" cy="729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Занятие с элементами тренинга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«Имею право, но обязан»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9317" y="1944710"/>
            <a:ext cx="4353059" cy="32647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42552" y="5564660"/>
            <a:ext cx="3793145" cy="9735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Тренинг </a:t>
            </a:r>
          </a:p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«Защита от насилия»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083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89" t="10666"/>
          <a:stretch/>
        </p:blipFill>
        <p:spPr>
          <a:xfrm>
            <a:off x="360609" y="669701"/>
            <a:ext cx="5858156" cy="33034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706192" y="4637381"/>
            <a:ext cx="3793145" cy="9735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Изготовление плаката к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Всероссийскому дню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правовой помощи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детям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042" y="2424447"/>
            <a:ext cx="5258873" cy="394415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233635" y="887482"/>
            <a:ext cx="3793145" cy="9735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Экскурсия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в отдельный батальон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патрульно-постовой службы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706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456090" y="4597758"/>
            <a:ext cx="3245476" cy="1609859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i="1" dirty="0" smtClean="0">
                <a:solidFill>
                  <a:schemeClr val="tx1"/>
                </a:solidFill>
              </a:rPr>
              <a:t>Формы </a:t>
            </a:r>
            <a:endParaRPr lang="ru-RU" sz="2500" b="1" i="1" dirty="0">
              <a:solidFill>
                <a:schemeClr val="tx1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 rot="13835270">
            <a:off x="7969403" y="3582413"/>
            <a:ext cx="274255" cy="1207017"/>
          </a:xfrm>
          <a:prstGeom prst="downArrow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5890412">
            <a:off x="3703485" y="3716127"/>
            <a:ext cx="822545" cy="889967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8540587">
            <a:off x="4913295" y="3318340"/>
            <a:ext cx="811818" cy="87836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7723538" y="4786081"/>
            <a:ext cx="1201016" cy="120101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3228810" y="4734563"/>
            <a:ext cx="1201016" cy="120101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2" name="Овал 11"/>
          <p:cNvSpPr/>
          <p:nvPr/>
        </p:nvSpPr>
        <p:spPr>
          <a:xfrm>
            <a:off x="3245476" y="1506829"/>
            <a:ext cx="3219719" cy="1455312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Круглые столы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566670" y="2472744"/>
            <a:ext cx="3193960" cy="1648497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Лекции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8461420" y="2678807"/>
            <a:ext cx="3477296" cy="1596980"/>
          </a:xfrm>
          <a:prstGeom prst="ellipse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Консультационные пункты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321973" y="4559122"/>
            <a:ext cx="2781836" cy="1687132"/>
          </a:xfrm>
          <a:prstGeom prst="ellipse">
            <a:avLst/>
          </a:prstGeom>
          <a:solidFill>
            <a:srgbClr val="FFFFCC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Групповые беседы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8998226" y="4545496"/>
            <a:ext cx="2937128" cy="1585595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Распространение наглядного материала (буклеты, инфолисты)</a:t>
            </a:r>
            <a:endParaRPr lang="ru-RU" sz="1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017431" y="283335"/>
            <a:ext cx="1006101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Просветительские мероприятия</a:t>
            </a:r>
          </a:p>
          <a:p>
            <a:pPr algn="ctr"/>
            <a:r>
              <a:rPr lang="ru-RU" sz="4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для родителей</a:t>
            </a:r>
            <a:endParaRPr lang="ru-RU" sz="4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6591838" y="1646349"/>
            <a:ext cx="2936383" cy="139306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Презентации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742400">
            <a:off x="6672815" y="3342376"/>
            <a:ext cx="791322" cy="856184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2277712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12124" y="1455312"/>
            <a:ext cx="10972800" cy="382502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just"/>
            <a:r>
              <a:rPr lang="ru-RU" dirty="0" smtClean="0"/>
              <a:t>Основные темы:</a:t>
            </a:r>
          </a:p>
          <a:p>
            <a:pPr algn="just"/>
            <a:endParaRPr lang="ru-RU" dirty="0" smtClean="0"/>
          </a:p>
          <a:p>
            <a:pPr marL="685800" indent="-685800" algn="just">
              <a:buFont typeface="Arial" panose="020B0604020202020204" pitchFamily="34" charset="0"/>
              <a:buChar char="•"/>
            </a:pPr>
            <a:r>
              <a:rPr lang="ru-RU" dirty="0" smtClean="0"/>
              <a:t>защита </a:t>
            </a:r>
            <a:r>
              <a:rPr lang="ru-RU" dirty="0"/>
              <a:t>прав несовершеннолетних</a:t>
            </a:r>
            <a:r>
              <a:rPr lang="ru-RU" dirty="0" smtClean="0"/>
              <a:t>,</a:t>
            </a:r>
          </a:p>
          <a:p>
            <a:pPr marL="685800" indent="-685800" algn="just">
              <a:buFont typeface="Arial" panose="020B0604020202020204" pitchFamily="34" charset="0"/>
              <a:buChar char="•"/>
            </a:pPr>
            <a:r>
              <a:rPr lang="ru-RU" dirty="0" smtClean="0"/>
              <a:t>ответственность </a:t>
            </a:r>
            <a:r>
              <a:rPr lang="ru-RU" dirty="0"/>
              <a:t>за воспитание, </a:t>
            </a:r>
            <a:endParaRPr lang="ru-RU" dirty="0" smtClean="0"/>
          </a:p>
          <a:p>
            <a:pPr marL="685800" indent="-685800" algn="just">
              <a:buFont typeface="Arial" panose="020B0604020202020204" pitchFamily="34" charset="0"/>
              <a:buChar char="•"/>
            </a:pPr>
            <a:r>
              <a:rPr lang="ru-RU" dirty="0" smtClean="0"/>
              <a:t>меры </a:t>
            </a:r>
            <a:r>
              <a:rPr lang="ru-RU" dirty="0"/>
              <a:t>социальной поддержки, </a:t>
            </a:r>
            <a:endParaRPr lang="ru-RU" dirty="0" smtClean="0"/>
          </a:p>
          <a:p>
            <a:pPr marL="685800" indent="-685800" algn="just">
              <a:buFont typeface="Arial" panose="020B0604020202020204" pitchFamily="34" charset="0"/>
              <a:buChar char="•"/>
            </a:pPr>
            <a:r>
              <a:rPr lang="ru-RU" dirty="0" smtClean="0"/>
              <a:t>бесплатная </a:t>
            </a:r>
            <a:r>
              <a:rPr lang="ru-RU" dirty="0"/>
              <a:t>юридическая помощь</a:t>
            </a:r>
            <a:r>
              <a:rPr lang="ru-RU" dirty="0" smtClean="0"/>
              <a:t>,</a:t>
            </a:r>
          </a:p>
          <a:p>
            <a:pPr marL="685800" indent="-685800" algn="just">
              <a:buFont typeface="Arial" panose="020B0604020202020204" pitchFamily="34" charset="0"/>
              <a:buChar char="•"/>
            </a:pPr>
            <a:r>
              <a:rPr lang="ru-RU" dirty="0" smtClean="0"/>
              <a:t>нормативные документы, </a:t>
            </a:r>
            <a:r>
              <a:rPr lang="ru-RU" dirty="0"/>
              <a:t>в которых зафиксированы основные права детей.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602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Савон</Template>
  <TotalTime>543</TotalTime>
  <Words>333</Words>
  <Application>Microsoft Office PowerPoint</Application>
  <PresentationFormat>Широкоэкранный</PresentationFormat>
  <Paragraphs>71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Century Gothic</vt:lpstr>
      <vt:lpstr>Garamond</vt:lpstr>
      <vt:lpstr>Savon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Помощь в оформлении положенных мер социальной поддержки. </vt:lpstr>
      <vt:lpstr>Психологическая поддержка семьи. </vt:lpstr>
      <vt:lpstr>Спасибо за внимание!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RePack by Diakov</cp:lastModifiedBy>
  <cp:revision>63</cp:revision>
  <dcterms:created xsi:type="dcterms:W3CDTF">2022-10-14T09:34:09Z</dcterms:created>
  <dcterms:modified xsi:type="dcterms:W3CDTF">2023-02-08T13:16:18Z</dcterms:modified>
</cp:coreProperties>
</file>